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2"/>
  </p:notesMasterIdLst>
  <p:sldIdLst>
    <p:sldId id="258" r:id="rId5"/>
    <p:sldId id="330" r:id="rId6"/>
    <p:sldId id="331" r:id="rId7"/>
    <p:sldId id="275" r:id="rId8"/>
    <p:sldId id="276" r:id="rId9"/>
    <p:sldId id="277" r:id="rId10"/>
    <p:sldId id="292" r:id="rId11"/>
    <p:sldId id="279" r:id="rId12"/>
    <p:sldId id="329" r:id="rId13"/>
    <p:sldId id="280" r:id="rId14"/>
    <p:sldId id="281" r:id="rId15"/>
    <p:sldId id="282" r:id="rId16"/>
    <p:sldId id="325" r:id="rId17"/>
    <p:sldId id="283" r:id="rId18"/>
    <p:sldId id="297" r:id="rId19"/>
    <p:sldId id="298" r:id="rId20"/>
    <p:sldId id="299" r:id="rId21"/>
    <p:sldId id="300" r:id="rId22"/>
    <p:sldId id="308" r:id="rId23"/>
    <p:sldId id="327" r:id="rId24"/>
    <p:sldId id="32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01" r:id="rId34"/>
    <p:sldId id="302" r:id="rId35"/>
    <p:sldId id="317" r:id="rId36"/>
    <p:sldId id="318" r:id="rId37"/>
    <p:sldId id="319" r:id="rId38"/>
    <p:sldId id="303" r:id="rId39"/>
    <p:sldId id="304" r:id="rId40"/>
    <p:sldId id="293" r:id="rId41"/>
    <p:sldId id="294" r:id="rId42"/>
    <p:sldId id="295" r:id="rId43"/>
    <p:sldId id="296" r:id="rId44"/>
    <p:sldId id="320" r:id="rId45"/>
    <p:sldId id="321" r:id="rId46"/>
    <p:sldId id="322" r:id="rId47"/>
    <p:sldId id="323" r:id="rId48"/>
    <p:sldId id="263" r:id="rId49"/>
    <p:sldId id="267" r:id="rId50"/>
    <p:sldId id="26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67" d="100"/>
          <a:sy n="67" d="100"/>
        </p:scale>
        <p:origin x="13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7F2602-A62C-4C3C-8AE0-1C31FCFCAF7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84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20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98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docview/1687051055?accountid=14426" TargetMode="External"/><Relationship Id="rId2" Type="http://schemas.openxmlformats.org/officeDocument/2006/relationships/hyperlink" Target="http://search.proquest.com/docview/1617240477?accountid=14426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earch.proquest.com/docview/1627991079?accountid=14426" TargetMode="External"/><Relationship Id="rId4" Type="http://schemas.openxmlformats.org/officeDocument/2006/relationships/hyperlink" Target="http://search.proquest.com/docview/1687052834?accountid=144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go.proquest.com/preferences-cn/upd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9183"/>
            <a:ext cx="7772400" cy="990339"/>
          </a:xfrm>
        </p:spPr>
        <p:txBody>
          <a:bodyPr/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助力心理学研究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8DF382-E987-494E-9CDC-BECF4A82B5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" y="3185005"/>
            <a:ext cx="9145987" cy="2290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漫漫论文路之第一步：论文开题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741" y="2132974"/>
            <a:ext cx="7982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输入一个您已知关键词（主题领域相对较大）。进行链式挖掘。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80" y="4145429"/>
            <a:ext cx="440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Bodoni MT Black" panose="02070A03080606020203" pitchFamily="18" charset="0"/>
              </a:rPr>
              <a:t>ADHD</a:t>
            </a:r>
            <a:endParaRPr lang="en-US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058" y="4514761"/>
            <a:ext cx="2577252" cy="330200"/>
          </a:xfrm>
          <a:prstGeom prst="roundRect">
            <a:avLst>
              <a:gd name="adj" fmla="val 2556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34087" y="5728446"/>
            <a:ext cx="5706266" cy="781331"/>
          </a:xfrm>
          <a:prstGeom prst="wedgeRoundRectCallout">
            <a:avLst>
              <a:gd name="adj1" fmla="val -36774"/>
              <a:gd name="adj2" fmla="val -98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建议先不要勾选全文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如需高质量期刊可勾选同行评审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学术期刊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1" y="1035751"/>
            <a:ext cx="6308002" cy="58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漫漫论文路之第一步：从一个关键词开始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616" y="2985064"/>
            <a:ext cx="1097056" cy="25928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431" y="2393557"/>
            <a:ext cx="4803964" cy="62546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22042" y="2156859"/>
            <a:ext cx="2893358" cy="473395"/>
          </a:xfrm>
          <a:prstGeom prst="wedgeRoundRectCallout">
            <a:avLst>
              <a:gd name="adj1" fmla="val -58792"/>
              <a:gd name="adj2" fmla="val 86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相关领域提示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4177" y="3644152"/>
            <a:ext cx="1794065" cy="306592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8243" y="6055658"/>
            <a:ext cx="2893358" cy="654424"/>
          </a:xfrm>
          <a:prstGeom prst="wedgeRoundRectCallout">
            <a:avLst>
              <a:gd name="adj1" fmla="val -54145"/>
              <a:gd name="adj2" fmla="val -74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寻找合适的研究方向：结果筛选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66" y="1212513"/>
            <a:ext cx="5019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1" y="1334984"/>
            <a:ext cx="24574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auto">
          <a:xfrm rot="19726099" flipH="1" flipV="1">
            <a:off x="1169615" y="3617714"/>
            <a:ext cx="2561004" cy="429048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40953" y="1314546"/>
            <a:ext cx="2907212" cy="73855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勾选感兴趣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和专业相关的主题词（研究领域）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6277" y="4679613"/>
            <a:ext cx="512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childhood development </a:t>
            </a:r>
            <a:r>
              <a:rPr lang="zh-CN" altLang="en-US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 behavior problems </a:t>
            </a:r>
            <a:r>
              <a:rPr lang="zh-CN" altLang="en-US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parents </a:t>
            </a:r>
            <a:r>
              <a:rPr lang="zh-CN" altLang="en-US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 genes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741" y="81618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7" y="1417639"/>
            <a:ext cx="5153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056" y="4504802"/>
            <a:ext cx="5125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English</a:t>
            </a:r>
            <a:r>
              <a:rPr lang="zh-CN" altLang="en-US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， </a:t>
            </a:r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Chinese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95" y="1600201"/>
            <a:ext cx="2286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9" y="1380130"/>
            <a:ext cx="8028146" cy="5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530" y="3783355"/>
            <a:ext cx="1271869" cy="41592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64824" y="3705151"/>
            <a:ext cx="537883" cy="520822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0" y="2796988"/>
            <a:ext cx="2352675" cy="314325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98140" y="4948986"/>
            <a:ext cx="2137521" cy="339305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6" y="1631576"/>
            <a:ext cx="6486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71407" y="2740071"/>
            <a:ext cx="2137521" cy="339305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" y="2223528"/>
            <a:ext cx="7410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49270" y="2909723"/>
            <a:ext cx="1344706" cy="76132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0953" y="1314546"/>
            <a:ext cx="2907212" cy="73855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自定义导出作者、分类、主题词三个字段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775" y="1007048"/>
            <a:ext cx="61318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Longitudinal associations between internalizing and externalizing comorbidities and functional outcomes for children with ADHD. </a:t>
            </a:r>
            <a:endParaRPr lang="en-US" sz="1100" dirty="0"/>
          </a:p>
          <a:p>
            <a:r>
              <a:rPr lang="en-US" sz="1100" u="sng" dirty="0">
                <a:hlinkClick r:id="rId2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Comorbidity (major); Externalization (major); Internalization (major); Childhood Development; Daily Activities; Quality of Life;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Longitudinal changes in individual symptoms across the preschool years in children with ADHD. </a:t>
            </a:r>
            <a:endParaRPr lang="en-US" sz="1100" dirty="0"/>
          </a:p>
          <a:p>
            <a:r>
              <a:rPr lang="en-US" sz="1100" u="sng" dirty="0">
                <a:hlinkClick r:id="rId3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Oppositional Defiant Disorder (major); Preschool Students (major); Symptoms (major); Behavior Problems; Diagnosis;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Parent training for preschool ADHD: A randomized controlled trial of specialized and generic programs. </a:t>
            </a:r>
            <a:endParaRPr lang="en-US" sz="1100" dirty="0"/>
          </a:p>
          <a:p>
            <a:r>
              <a:rPr lang="en-US" sz="1100" u="sng" dirty="0">
                <a:hlinkClick r:id="rId4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Intervention (major); Parent Training (major); Preschool Students (major); Program Evaluation (major); </a:t>
            </a:r>
            <a:r>
              <a:rPr lang="en-US" sz="1100" dirty="0" err="1"/>
              <a:t>Hyperkinesis</a:t>
            </a:r>
            <a:r>
              <a:rPr lang="en-US" sz="1100" dirty="0"/>
              <a:t>; Parents;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Relations between response trajectories on the continuous performance test and teacher-rated problem behaviors in preschoolers. </a:t>
            </a:r>
            <a:endParaRPr lang="en-US" sz="1100" dirty="0"/>
          </a:p>
          <a:p>
            <a:r>
              <a:rPr lang="en-US" sz="1100" u="sng" dirty="0">
                <a:hlinkClick r:id="rId5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2224: Clinical Psychological Testing;  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Performance Tests (major); Rating Scales (major); Sustained Attention (major); Test Validity (major); Behavior Problems; Oppositional Defiant Disorder; Rating; Teachers;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666128" y="1640540"/>
            <a:ext cx="4329953" cy="1223683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链式追踪更多主题词及分类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或以某一个作者为线索继续查找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" y="1274950"/>
            <a:ext cx="872862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按作者查找文献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7012" y="1680883"/>
            <a:ext cx="2124635" cy="4840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32712" y="1999130"/>
            <a:ext cx="1062317" cy="3316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741" y="1703295"/>
            <a:ext cx="1062317" cy="3316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4" y="2986469"/>
            <a:ext cx="7100047" cy="338435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37894" y="3850622"/>
            <a:ext cx="981635" cy="47933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50988" y="5321769"/>
            <a:ext cx="2907212" cy="738559"/>
          </a:xfrm>
          <a:prstGeom prst="wedgeRoundRectCallout">
            <a:avLst>
              <a:gd name="adj1" fmla="val -46769"/>
              <a:gd name="adj2" fmla="val -71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重复上一个流程，继续挖掘主题词和研究方向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漫漫论文路之第一步：确定研究方向及主题词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91" y="1806568"/>
            <a:ext cx="54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学龄前儿童多动症早期筛查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92" y="3221573"/>
            <a:ext cx="6595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关键词：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48869"/>
            <a:ext cx="4286250" cy="308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38528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基本检索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出版物检索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漫漫论文路之第二步如何找文献：检索方法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8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Psychology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Database (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PPJ)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5266" y="914400"/>
            <a:ext cx="6348412" cy="5638800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理论心理学和应用心理学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领域，及教育等相关学科重要期刊，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基于美国心理学会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APA-</a:t>
            </a:r>
            <a:r>
              <a:rPr lang="en-US" altLang="zh-CN" sz="2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PsycINFO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月，收录了自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年以来的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1260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多种专业期刊（其中包含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多种全文刊，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多种有影响因子）。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全球心理学领域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7,740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多篇博硕论文全文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INTELECOM Psychology Video Collection 307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个视频文件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0"/>
            <a:ext cx="2192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70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942" y="1439107"/>
            <a:ext cx="2532971" cy="2270114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1323" y="1423613"/>
            <a:ext cx="2532971" cy="2192493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8779" y="4004688"/>
            <a:ext cx="2532971" cy="2192493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1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检索要素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16907"/>
              </p:ext>
            </p:extLst>
          </p:nvPr>
        </p:nvGraphicFramePr>
        <p:xfrm>
          <a:off x="87086" y="1088572"/>
          <a:ext cx="8665028" cy="413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51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算符</a:t>
                      </a:r>
                      <a:endParaRPr lang="en-US" altLang="zh-CN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and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与，</a:t>
                      </a:r>
                      <a:r>
                        <a:rPr lang="en-US" altLang="zh-CN" sz="2000" b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or</a:t>
                      </a:r>
                      <a:r>
                        <a:rPr lang="zh-CN" altLang="en-US" sz="2000" b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或</a:t>
                      </a:r>
                      <a:r>
                        <a:rPr lang="en-US" altLang="zh-CN" sz="2000" b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,not</a:t>
                      </a:r>
                      <a:r>
                        <a:rPr lang="zh-CN" altLang="en-US" sz="2000" b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非，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near/n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位置算符，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pre/n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带排序位置算符，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“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   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”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词组准确匹配，</a:t>
                      </a:r>
                      <a:r>
                        <a:rPr 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EXACT 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精确匹配，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*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截词符，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?</a:t>
                      </a:r>
                      <a:r>
                        <a:rPr lang="zh-CN" altLang="en-US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替代符</a:t>
                      </a:r>
                      <a:r>
                        <a:rPr lang="en-US" altLang="zh-CN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l" rtl="0" fontAlgn="ctr"/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07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字段</a:t>
                      </a:r>
                      <a:endParaRPr lang="en-US" sz="200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通用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Ti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标题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Su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主题词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Ab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文摘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AU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作者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AF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机构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Pub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出版物名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Pb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出版商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ISSN, ISS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期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VOL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卷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3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" y="1185596"/>
            <a:ext cx="4590709" cy="5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42596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817461" y="1809749"/>
            <a:ext cx="782863" cy="2333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26921" y="788311"/>
            <a:ext cx="3425371" cy="624568"/>
          </a:xfrm>
          <a:prstGeom prst="wedgeRoundRectCallout">
            <a:avLst>
              <a:gd name="adj1" fmla="val -40390"/>
              <a:gd name="adj2" fmla="val 101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在线词库、字段代码等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372722" y="2917047"/>
            <a:ext cx="4466884" cy="276937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37818" y="4301735"/>
            <a:ext cx="2286001" cy="624568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其他限定条件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187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5" y="1412878"/>
            <a:ext cx="7723035" cy="29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在线词表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9800" y="2312372"/>
            <a:ext cx="630400" cy="3846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55538" y="1412878"/>
            <a:ext cx="2594428" cy="487197"/>
          </a:xfrm>
          <a:prstGeom prst="wedgeRoundRectCallout">
            <a:avLst>
              <a:gd name="adj1" fmla="val -48036"/>
              <a:gd name="adj2" fmla="val 1192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在线词表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92011" y="3296789"/>
            <a:ext cx="3089602" cy="792100"/>
          </a:xfrm>
          <a:prstGeom prst="wedgeRoundRectCallout">
            <a:avLst>
              <a:gd name="adj1" fmla="val -49915"/>
              <a:gd name="adj2" fmla="val 8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从列表中选择需要的词表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633913"/>
            <a:ext cx="6467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" y="1838441"/>
            <a:ext cx="8670466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340" y="2600668"/>
            <a:ext cx="165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omic Sans MS" panose="030F0702030302020204" pitchFamily="66" charset="0"/>
              </a:rPr>
              <a:t>preschool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830609" y="3002194"/>
            <a:ext cx="2995391" cy="33790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22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" y="1267735"/>
            <a:ext cx="6088402" cy="54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41" y="124735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291331" y="3736519"/>
            <a:ext cx="2250163" cy="121239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149023" y="3111952"/>
            <a:ext cx="2286001" cy="624568"/>
          </a:xfrm>
          <a:prstGeom prst="wedgeRoundRectCallout">
            <a:avLst>
              <a:gd name="adj1" fmla="val -64333"/>
              <a:gd name="adj2" fmla="val 57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定义及相关词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439058" y="6042473"/>
            <a:ext cx="1631042" cy="5007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927488" y="4948917"/>
            <a:ext cx="2286001" cy="624568"/>
          </a:xfrm>
          <a:prstGeom prst="wedgeRoundRectCallout">
            <a:avLst>
              <a:gd name="adj1" fmla="val -78697"/>
              <a:gd name="adj2" fmla="val 125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查看已选主题词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4623271" y="5847812"/>
            <a:ext cx="1623506" cy="4581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41143" y="4775200"/>
            <a:ext cx="2634342" cy="957942"/>
          </a:xfrm>
          <a:prstGeom prst="wedgeRoundRectCallout">
            <a:avLst>
              <a:gd name="adj1" fmla="val -57194"/>
              <a:gd name="adj2" fmla="val 53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选择不同布尔逻辑符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8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145"/>
            <a:ext cx="8866436" cy="16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124735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171822" y="2387599"/>
            <a:ext cx="3942978" cy="44716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13580" y="3561433"/>
            <a:ext cx="2286001" cy="624568"/>
          </a:xfrm>
          <a:prstGeom prst="wedgeRoundRectCallout">
            <a:avLst>
              <a:gd name="adj1" fmla="val -79659"/>
              <a:gd name="adj2" fmla="val -73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加入检索框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68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4" y="933966"/>
            <a:ext cx="5841066" cy="56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2" y="-22502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5674658" y="1493349"/>
            <a:ext cx="1430083" cy="90940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21287" y="2896250"/>
            <a:ext cx="2286001" cy="624568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检索工具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800" y="3888598"/>
            <a:ext cx="2612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运算符优先级</a:t>
            </a:r>
            <a:endParaRPr lang="en-US" altLang="zh-CN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NEAR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857" y="2350975"/>
            <a:ext cx="3650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ti,su,ab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ADHD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and (</a:t>
            </a:r>
            <a:r>
              <a:rPr lang="en-US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psycholog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near/10 (test* or measure*))</a:t>
            </a:r>
          </a:p>
        </p:txBody>
      </p:sp>
    </p:spTree>
    <p:extLst>
      <p:ext uri="{BB962C8B-B14F-4D97-AF65-F5344CB8AC3E}">
        <p14:creationId xmlns:p14="http://schemas.microsoft.com/office/powerpoint/2010/main" val="3814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" y="1437739"/>
            <a:ext cx="7576224" cy="48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05" y="1353373"/>
            <a:ext cx="4452821" cy="53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出版物检索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00589" y="2753663"/>
            <a:ext cx="2581160" cy="726561"/>
          </a:xfrm>
          <a:prstGeom prst="wedgeRoundRectCallout">
            <a:avLst>
              <a:gd name="adj1" fmla="val -47794"/>
              <a:gd name="adj2" fmla="val 128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可在某一特定出版物内检索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 flipV="1">
            <a:off x="1521104" y="4028180"/>
            <a:ext cx="4314919" cy="54382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1409980" y="5320010"/>
            <a:ext cx="1201924" cy="138297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038475" y="5085676"/>
            <a:ext cx="2581160" cy="726561"/>
          </a:xfrm>
          <a:prstGeom prst="wedgeRoundRectCallout">
            <a:avLst>
              <a:gd name="adj1" fmla="val -51904"/>
              <a:gd name="adj2" fmla="val 81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逐期浏览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1521105" y="1746014"/>
            <a:ext cx="1437248" cy="33828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50915" y="1077603"/>
            <a:ext cx="2505866" cy="498478"/>
          </a:xfrm>
          <a:prstGeom prst="wedgeRoundRectCallout">
            <a:avLst>
              <a:gd name="adj1" fmla="val -74625"/>
              <a:gd name="adj2" fmla="val 113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定题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4" name="Rounded Rectangle 13"/>
          <p:cNvSpPr/>
          <p:nvPr/>
        </p:nvSpPr>
        <p:spPr>
          <a:xfrm flipV="1">
            <a:off x="507440" y="2635623"/>
            <a:ext cx="1201924" cy="37706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35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1" y="110221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5" y="863602"/>
            <a:ext cx="5372098" cy="56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2685143" y="2656115"/>
            <a:ext cx="1553030" cy="388982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9653" y="2925476"/>
            <a:ext cx="2264229" cy="522515"/>
          </a:xfrm>
          <a:prstGeom prst="wedgeRoundRectCallout">
            <a:avLst>
              <a:gd name="adj1" fmla="val 47981"/>
              <a:gd name="adj2" fmla="val 104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检索结果筛选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3940629" y="2559844"/>
            <a:ext cx="3884384" cy="125378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884" y="4789714"/>
            <a:ext cx="2119085" cy="512251"/>
          </a:xfrm>
          <a:prstGeom prst="wedgeRoundRectCallout">
            <a:avLst>
              <a:gd name="adj1" fmla="val 44556"/>
              <a:gd name="adj2" fmla="val -105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检索结果浏览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1" y="1871087"/>
            <a:ext cx="6745522" cy="38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CN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zh-CN" altLang="en-US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0"/>
              </a:spcBef>
              <a:defRPr/>
            </a:pPr>
            <a:endParaRPr lang="zh-CN" altLang="en-US" sz="1800" kern="12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76200" y="-23813"/>
            <a:ext cx="4800600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优势</a:t>
            </a:r>
          </a:p>
        </p:txBody>
      </p:sp>
      <p:sp>
        <p:nvSpPr>
          <p:cNvPr id="5" name="椭圆 4"/>
          <p:cNvSpPr/>
          <p:nvPr/>
        </p:nvSpPr>
        <p:spPr>
          <a:xfrm>
            <a:off x="228600" y="28956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发展心理学</a:t>
            </a:r>
          </a:p>
        </p:txBody>
      </p:sp>
      <p:sp>
        <p:nvSpPr>
          <p:cNvPr id="6" name="椭圆 5"/>
          <p:cNvSpPr/>
          <p:nvPr/>
        </p:nvSpPr>
        <p:spPr>
          <a:xfrm>
            <a:off x="228600" y="16002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普通心理学</a:t>
            </a:r>
          </a:p>
        </p:txBody>
      </p:sp>
      <p:sp>
        <p:nvSpPr>
          <p:cNvPr id="7" name="椭圆 6"/>
          <p:cNvSpPr/>
          <p:nvPr/>
        </p:nvSpPr>
        <p:spPr>
          <a:xfrm>
            <a:off x="7010400" y="15240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广告心理学</a:t>
            </a:r>
          </a:p>
        </p:txBody>
      </p:sp>
      <p:sp>
        <p:nvSpPr>
          <p:cNvPr id="8" name="椭圆 7"/>
          <p:cNvSpPr/>
          <p:nvPr/>
        </p:nvSpPr>
        <p:spPr>
          <a:xfrm>
            <a:off x="4724400" y="15240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教育心理学</a:t>
            </a:r>
          </a:p>
        </p:txBody>
      </p:sp>
      <p:sp>
        <p:nvSpPr>
          <p:cNvPr id="9" name="椭圆 8"/>
          <p:cNvSpPr/>
          <p:nvPr/>
        </p:nvSpPr>
        <p:spPr>
          <a:xfrm>
            <a:off x="7010400" y="27432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心理测量学</a:t>
            </a:r>
          </a:p>
        </p:txBody>
      </p:sp>
      <p:sp>
        <p:nvSpPr>
          <p:cNvPr id="10" name="椭圆 9"/>
          <p:cNvSpPr/>
          <p:nvPr/>
        </p:nvSpPr>
        <p:spPr>
          <a:xfrm>
            <a:off x="304800" y="41910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学习心理学</a:t>
            </a:r>
          </a:p>
        </p:txBody>
      </p:sp>
      <p:sp>
        <p:nvSpPr>
          <p:cNvPr id="11" name="椭圆 10"/>
          <p:cNvSpPr/>
          <p:nvPr/>
        </p:nvSpPr>
        <p:spPr>
          <a:xfrm>
            <a:off x="7086600" y="40386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管理心理学</a:t>
            </a:r>
          </a:p>
        </p:txBody>
      </p:sp>
      <p:sp>
        <p:nvSpPr>
          <p:cNvPr id="12" name="椭圆 11"/>
          <p:cNvSpPr/>
          <p:nvPr/>
        </p:nvSpPr>
        <p:spPr>
          <a:xfrm>
            <a:off x="2438400" y="16002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生理心理学</a:t>
            </a:r>
          </a:p>
        </p:txBody>
      </p:sp>
      <p:sp>
        <p:nvSpPr>
          <p:cNvPr id="13" name="椭圆 12"/>
          <p:cNvSpPr/>
          <p:nvPr/>
        </p:nvSpPr>
        <p:spPr>
          <a:xfrm>
            <a:off x="4800600" y="28194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咨询心理学</a:t>
            </a:r>
          </a:p>
        </p:txBody>
      </p:sp>
      <p:sp>
        <p:nvSpPr>
          <p:cNvPr id="14" name="椭圆 13"/>
          <p:cNvSpPr/>
          <p:nvPr/>
        </p:nvSpPr>
        <p:spPr>
          <a:xfrm>
            <a:off x="2514600" y="28956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人格心理学</a:t>
            </a:r>
          </a:p>
        </p:txBody>
      </p:sp>
      <p:sp>
        <p:nvSpPr>
          <p:cNvPr id="15" name="椭圆 14"/>
          <p:cNvSpPr/>
          <p:nvPr/>
        </p:nvSpPr>
        <p:spPr>
          <a:xfrm>
            <a:off x="2514600" y="41910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社会心理学</a:t>
            </a:r>
          </a:p>
        </p:txBody>
      </p:sp>
      <p:sp>
        <p:nvSpPr>
          <p:cNvPr id="17" name="椭圆 16"/>
          <p:cNvSpPr/>
          <p:nvPr/>
        </p:nvSpPr>
        <p:spPr>
          <a:xfrm>
            <a:off x="4876800" y="41910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临床心理学</a:t>
            </a:r>
          </a:p>
        </p:txBody>
      </p:sp>
      <p:sp>
        <p:nvSpPr>
          <p:cNvPr id="19" name="椭圆 18"/>
          <p:cNvSpPr/>
          <p:nvPr/>
        </p:nvSpPr>
        <p:spPr>
          <a:xfrm>
            <a:off x="2590800" y="54864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实验心理学</a:t>
            </a:r>
          </a:p>
        </p:txBody>
      </p:sp>
      <p:sp>
        <p:nvSpPr>
          <p:cNvPr id="20" name="椭圆 19"/>
          <p:cNvSpPr/>
          <p:nvPr/>
        </p:nvSpPr>
        <p:spPr>
          <a:xfrm>
            <a:off x="4953000" y="54864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消费心理学</a:t>
            </a:r>
          </a:p>
        </p:txBody>
      </p:sp>
      <p:sp>
        <p:nvSpPr>
          <p:cNvPr id="21" name="椭圆 20"/>
          <p:cNvSpPr/>
          <p:nvPr/>
        </p:nvSpPr>
        <p:spPr>
          <a:xfrm>
            <a:off x="7086600" y="5410200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医学、法律</a:t>
            </a:r>
          </a:p>
          <a:p>
            <a:pPr algn="ctr" eaLnBrk="0" hangingPunct="0">
              <a:defRPr/>
            </a:pPr>
            <a:r>
              <a:rPr lang="en-US" altLang="zh-CN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endParaRPr lang="zh-CN" altLang="en-US" sz="18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14375"/>
            <a:ext cx="9144000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心理学及相关领域，理论心理学和应用心理学的各个方面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9"/>
          <p:cNvSpPr/>
          <p:nvPr/>
        </p:nvSpPr>
        <p:spPr>
          <a:xfrm>
            <a:off x="304800" y="5489575"/>
            <a:ext cx="1905000" cy="1066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18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认知心理学</a:t>
            </a:r>
          </a:p>
        </p:txBody>
      </p:sp>
    </p:spTree>
    <p:extLst>
      <p:ext uri="{BB962C8B-B14F-4D97-AF65-F5344CB8AC3E}">
        <p14:creationId xmlns:p14="http://schemas.microsoft.com/office/powerpoint/2010/main" val="25897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" y="1190057"/>
            <a:ext cx="8407614" cy="656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6444343" y="2620469"/>
            <a:ext cx="2293598" cy="2969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09597" y="3341377"/>
            <a:ext cx="2581160" cy="726561"/>
          </a:xfrm>
          <a:prstGeom prst="wedgeRoundRectCallout">
            <a:avLst>
              <a:gd name="adj1" fmla="val 41300"/>
              <a:gd name="adj2" fmla="val -85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批量电邮、导出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(PDF,RIS,RTF)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09763"/>
            <a:ext cx="8715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1088572" y="4601027"/>
            <a:ext cx="3933372" cy="34721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5460580"/>
            <a:ext cx="2888343" cy="456749"/>
          </a:xfrm>
          <a:prstGeom prst="wedgeRoundRectCallout">
            <a:avLst>
              <a:gd name="adj1" fmla="val -43908"/>
              <a:gd name="adj2" fmla="val -123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查看不同格式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8" y="940556"/>
            <a:ext cx="6522691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931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检索结果查看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716643" y="1522940"/>
            <a:ext cx="8690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5087257" y="1488694"/>
            <a:ext cx="1351643" cy="23669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20114" y="1454451"/>
            <a:ext cx="2082800" cy="456749"/>
          </a:xfrm>
          <a:prstGeom prst="wedgeRoundRectCallout">
            <a:avLst>
              <a:gd name="adj1" fmla="val -61122"/>
              <a:gd name="adj2" fmla="val 12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PDF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下载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5087257" y="2460432"/>
            <a:ext cx="13516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 flipV="1">
            <a:off x="2120900" y="1488695"/>
            <a:ext cx="876300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07200" y="2654562"/>
            <a:ext cx="2082800" cy="771071"/>
          </a:xfrm>
          <a:prstGeom prst="wedgeRoundRectCallout">
            <a:avLst>
              <a:gd name="adj1" fmla="val -65652"/>
              <a:gd name="adj2" fmla="val -52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360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度全方位追踪某一课题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5087257" y="3545103"/>
            <a:ext cx="1567542" cy="127364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07200" y="4010470"/>
            <a:ext cx="2082800" cy="480781"/>
          </a:xfrm>
          <a:prstGeom prst="wedgeRoundRectCallout">
            <a:avLst>
              <a:gd name="adj1" fmla="val -55024"/>
              <a:gd name="adj2" fmla="val 820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主题词检索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 flipV="1">
            <a:off x="5087257" y="948870"/>
            <a:ext cx="13516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31000" y="686251"/>
            <a:ext cx="2082800" cy="456749"/>
          </a:xfrm>
          <a:prstGeom prst="wedgeRoundRectCallout">
            <a:avLst>
              <a:gd name="adj1" fmla="val -58683"/>
              <a:gd name="adj2" fmla="val 43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重新检索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7" name="Rounded Rectangle 16"/>
          <p:cNvSpPr/>
          <p:nvPr/>
        </p:nvSpPr>
        <p:spPr>
          <a:xfrm flipV="1">
            <a:off x="5087257" y="1816951"/>
            <a:ext cx="1351643" cy="3589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743700" y="1996429"/>
            <a:ext cx="2082800" cy="456749"/>
          </a:xfrm>
          <a:prstGeom prst="wedgeRoundRectCallout">
            <a:avLst>
              <a:gd name="adj1" fmla="val -61122"/>
              <a:gd name="adj2" fmla="val 12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单篇文献导出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2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548267"/>
            <a:ext cx="7692572" cy="42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931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82" y="1548267"/>
            <a:ext cx="1504950" cy="1181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1162957" y="2696710"/>
            <a:ext cx="4947557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15982" y="3678029"/>
            <a:ext cx="2546350" cy="763342"/>
          </a:xfrm>
          <a:prstGeom prst="wedgeRoundRectCallout">
            <a:avLst>
              <a:gd name="adj1" fmla="val -76105"/>
              <a:gd name="adj2" fmla="val -121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组合之前的检索策略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791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所选条目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666761"/>
            <a:ext cx="7540510" cy="44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29" y="1666761"/>
            <a:ext cx="1504950" cy="1181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flipV="1">
            <a:off x="5749924" y="2537052"/>
            <a:ext cx="2160361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09404" y="4374714"/>
            <a:ext cx="2546350" cy="763342"/>
          </a:xfrm>
          <a:prstGeom prst="wedgeRoundRectCallout">
            <a:avLst>
              <a:gd name="adj1" fmla="val -37345"/>
              <a:gd name="adj2" fmla="val -211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批量处理保存条目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59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1244599"/>
            <a:ext cx="6081486" cy="51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漫漫论文路之第四步：论文结构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944" y="1768644"/>
            <a:ext cx="440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Bodoni MT Black" panose="02070A03080606020203" pitchFamily="18" charset="0"/>
              </a:rPr>
              <a:t>“</a:t>
            </a:r>
            <a:r>
              <a:rPr lang="en-US" altLang="zh-CN" b="1" dirty="0">
                <a:solidFill>
                  <a:srgbClr val="002060"/>
                </a:solidFill>
                <a:latin typeface="Bodoni MT Black" panose="02070A03080606020203" pitchFamily="18" charset="0"/>
              </a:rPr>
              <a:t>ADHD</a:t>
            </a:r>
            <a:r>
              <a:rPr lang="zh-CN" altLang="en-US" b="1" dirty="0">
                <a:solidFill>
                  <a:srgbClr val="002060"/>
                </a:solidFill>
                <a:latin typeface="Bodoni MT Black" panose="02070A03080606020203" pitchFamily="18" charset="0"/>
              </a:rPr>
              <a:t>”</a:t>
            </a:r>
            <a:endParaRPr lang="en-US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72157" y="4563399"/>
            <a:ext cx="3389671" cy="981057"/>
          </a:xfrm>
          <a:prstGeom prst="wedgeRoundRectCallout">
            <a:avLst>
              <a:gd name="adj1" fmla="val -79525"/>
              <a:gd name="adj2" fmla="val -36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PQDT/PI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中检索论文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或在之前的检索结果中筛选出论文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3638"/>
            <a:ext cx="8534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漫漫论文路之第四步：论文结构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2614838" y="3927929"/>
            <a:ext cx="3277962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漫漫论文路之第五步：参考文献制作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085"/>
            <a:ext cx="7747035" cy="35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5878286" y="1611084"/>
            <a:ext cx="725714" cy="39188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47050" y="2583542"/>
            <a:ext cx="2388185" cy="1031309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勾选文献后点击引用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/Cite</a:t>
            </a: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漫漫论文路之第五步：参考文献制作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62075"/>
            <a:ext cx="7705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1840026" y="1861455"/>
            <a:ext cx="6200888" cy="72208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974833"/>
            <a:ext cx="2388185" cy="734161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选择不同引文格式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548255" y="2583541"/>
            <a:ext cx="8189686" cy="25400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29336" y="5675085"/>
            <a:ext cx="2388185" cy="1031309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拷贝、粘贴到论文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全面助力您的心理学研究！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1759632"/>
            <a:ext cx="4114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18" y="5245213"/>
            <a:ext cx="7919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Mission Complete</a:t>
            </a:r>
            <a:r>
              <a:rPr lang="zh-CN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！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anose="03010101010101010101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023937"/>
            <a:ext cx="8820150" cy="481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数据库登入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020875" y="583147"/>
            <a:ext cx="1841842" cy="635000"/>
          </a:xfrm>
          <a:prstGeom prst="wedgeRoundRectCallout">
            <a:avLst>
              <a:gd name="adj1" fmla="val -54412"/>
              <a:gd name="adj2" fmla="val 90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数据库导航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42" y="6080643"/>
            <a:ext cx="640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或直接访问：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http://search.proquest.com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0390" y="1323975"/>
            <a:ext cx="12801600" cy="55340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番外篇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平台攻略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3468914" y="4441636"/>
            <a:ext cx="1132114" cy="121920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47050" y="1596571"/>
            <a:ext cx="3574436" cy="1915887"/>
          </a:xfrm>
          <a:prstGeom prst="wedgeRoundRectCallout">
            <a:avLst>
              <a:gd name="adj1" fmla="val -63762"/>
              <a:gd name="adj2" fmla="val 918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报纸资源：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The Wall Street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USA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New York Times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界面语言及帮助文档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3" y="1867501"/>
            <a:ext cx="7736114" cy="16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7678057" y="1867499"/>
            <a:ext cx="265055" cy="3531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18" y="1867501"/>
            <a:ext cx="2657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4" y="1867499"/>
            <a:ext cx="1514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7923239" y="1867501"/>
            <a:ext cx="265055" cy="3531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58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828800"/>
            <a:ext cx="7529530" cy="23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4429124" y="3306309"/>
            <a:ext cx="1434647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7" y="2703285"/>
            <a:ext cx="7058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505199"/>
            <a:ext cx="7489371" cy="439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974724" y="2040618"/>
            <a:ext cx="4148819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31103" y="1666455"/>
            <a:ext cx="2658154" cy="1155229"/>
          </a:xfrm>
          <a:prstGeom prst="wedgeRoundRectCallout">
            <a:avLst>
              <a:gd name="adj1" fmla="val -71198"/>
              <a:gd name="adj2" fmla="val -8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在线保存检索结果、检索策略、及其他个性化设置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475577"/>
            <a:ext cx="7286172" cy="409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9" y="2387301"/>
            <a:ext cx="7035412" cy="395544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68016" y="1951620"/>
            <a:ext cx="1975983" cy="720845"/>
          </a:xfrm>
          <a:prstGeom prst="wedgeRoundRectCallout">
            <a:avLst>
              <a:gd name="adj1" fmla="val -72667"/>
              <a:gd name="adj2" fmla="val 43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智能手机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界面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5875"/>
            <a:ext cx="83343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40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07576" y="46039"/>
            <a:ext cx="6868695" cy="1143000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28" y="634222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http://www.proquest.com/APAC-CN/</a:t>
            </a:r>
            <a:endParaRPr lang="en-GB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04" y="4827169"/>
            <a:ext cx="1011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注册获取更多资讯：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http://go.proquest.com/preferences-cn/update.html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" y="1550357"/>
            <a:ext cx="1667367" cy="16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76" y="3348885"/>
            <a:ext cx="23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腾讯视频搜索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56" y="1573894"/>
            <a:ext cx="1653920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4822" y="3362049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2" y="1613897"/>
            <a:ext cx="1651187" cy="1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9613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71" y="162563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7771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25516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719433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</p:txBody>
      </p:sp>
    </p:spTree>
    <p:extLst>
      <p:ext uri="{BB962C8B-B14F-4D97-AF65-F5344CB8AC3E}">
        <p14:creationId xmlns:p14="http://schemas.microsoft.com/office/powerpoint/2010/main" val="209061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47" y="1157384"/>
            <a:ext cx="7854724" cy="4048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" y="14384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数据库登入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7095" y="1468582"/>
            <a:ext cx="809172" cy="256844"/>
          </a:xfrm>
          <a:prstGeom prst="roundRect">
            <a:avLst>
              <a:gd name="adj" fmla="val 24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46267" y="2892811"/>
            <a:ext cx="2093685" cy="931044"/>
          </a:xfrm>
          <a:prstGeom prst="wedgeRoundRectCallout">
            <a:avLst>
              <a:gd name="adj1" fmla="val -58727"/>
              <a:gd name="adj2" fmla="val -155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心理学资源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13743"/>
            <a:ext cx="7377545" cy="55918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165" y="14384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心理学研究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19164" y="3170591"/>
            <a:ext cx="2796988" cy="635000"/>
          </a:xfrm>
          <a:prstGeom prst="wedgeRoundRectCallout">
            <a:avLst>
              <a:gd name="adj1" fmla="val -50814"/>
              <a:gd name="adj2" fmla="val 148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可单独勾选一个或多个数据库进行检索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0" y="1595121"/>
            <a:ext cx="8143875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数据库简介及期刊列表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781" y="4308776"/>
            <a:ext cx="906929" cy="330200"/>
          </a:xfrm>
          <a:prstGeom prst="roundRect">
            <a:avLst>
              <a:gd name="adj" fmla="val 2556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685864" y="4052571"/>
            <a:ext cx="1841842" cy="635000"/>
          </a:xfrm>
          <a:prstGeom prst="wedgeRoundRectCallout">
            <a:avLst>
              <a:gd name="adj1" fmla="val -68284"/>
              <a:gd name="adj2" fmla="val 27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查看标题列表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382" y="4638976"/>
            <a:ext cx="2049930" cy="1320912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85864" y="5271154"/>
            <a:ext cx="1841842" cy="660456"/>
          </a:xfrm>
          <a:prstGeom prst="wedgeRoundRectCallout">
            <a:avLst>
              <a:gd name="adj1" fmla="val -65363"/>
              <a:gd name="adj2" fmla="val 216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覆盖主题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781" y="3572252"/>
            <a:ext cx="5531491" cy="950219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33783" y="2664109"/>
            <a:ext cx="1841841" cy="607786"/>
          </a:xfrm>
          <a:prstGeom prst="wedgeRoundRectCallout">
            <a:avLst>
              <a:gd name="adj1" fmla="val -58792"/>
              <a:gd name="adj2" fmla="val 86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数据库介绍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93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如何助力您的心理学研究？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80" y="2272429"/>
            <a:ext cx="2753556" cy="20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38" y="2023580"/>
            <a:ext cx="6087142" cy="501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要开题了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论文研究啥？！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题目确定了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如何找文献？！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文献找到了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怎么保存和分享？！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保存好了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论文需要什么结构？！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论文搞得差不多了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最后的参考文献部分太折磨人！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18" y="5537600"/>
            <a:ext cx="7919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陪伴您的漫漫论文路！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" y="1973942"/>
            <a:ext cx="8326437" cy="380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741" y="81618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1550" y="2508885"/>
            <a:ext cx="598768" cy="330200"/>
          </a:xfrm>
          <a:prstGeom prst="roundRect">
            <a:avLst>
              <a:gd name="adj" fmla="val 25566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225142" y="2107656"/>
            <a:ext cx="2510971" cy="983887"/>
          </a:xfrm>
          <a:prstGeom prst="wedgeEllipseCallout">
            <a:avLst>
              <a:gd name="adj1" fmla="val -34706"/>
              <a:gd name="adj2" fmla="val 72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了解当前心理学研究热点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4" y="3402238"/>
            <a:ext cx="5767210" cy="323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37cdf36-ba27-4b38-910a-7bd9ffb267d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1750</Words>
  <Application>Microsoft Office PowerPoint</Application>
  <PresentationFormat>On-screen Show (4:3)</PresentationFormat>
  <Paragraphs>210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Aleo Bold</vt:lpstr>
      <vt:lpstr>Aleo Regular</vt:lpstr>
      <vt:lpstr>微软雅黑</vt:lpstr>
      <vt:lpstr>Roboto Regular</vt:lpstr>
      <vt:lpstr>华文楷体</vt:lpstr>
      <vt:lpstr>Arial</vt:lpstr>
      <vt:lpstr>Bodoni MT Black</vt:lpstr>
      <vt:lpstr>Calibri</vt:lpstr>
      <vt:lpstr>Comic Sans MS</vt:lpstr>
      <vt:lpstr>Cooper Black</vt:lpstr>
      <vt:lpstr>Lucida Handwriting</vt:lpstr>
      <vt:lpstr>Wingdings</vt:lpstr>
      <vt:lpstr>standard-brand-template</vt:lpstr>
      <vt:lpstr>ProQuest助力心理学研究</vt:lpstr>
      <vt:lpstr>Psychology Database (原PPJ)</vt:lpstr>
      <vt:lpstr>PowerPoint Presentation</vt:lpstr>
      <vt:lpstr>ProQuest数据库登入</vt:lpstr>
      <vt:lpstr>ProQuest数据库登入</vt:lpstr>
      <vt:lpstr>ProQuest-心理学研究</vt:lpstr>
      <vt:lpstr>数据库简介及期刊列表</vt:lpstr>
      <vt:lpstr>ProQuest如何助力您的心理学研究？</vt:lpstr>
      <vt:lpstr>PowerPoint Presentation</vt:lpstr>
      <vt:lpstr>漫漫论文路之第一步：论文开题</vt:lpstr>
      <vt:lpstr>漫漫论文路之第一步：从一个关键词开始</vt:lpstr>
      <vt:lpstr>漫漫论文路之第一步：寻找研究方向</vt:lpstr>
      <vt:lpstr>PowerPoint Presentation</vt:lpstr>
      <vt:lpstr>漫漫论文路之第一步：寻找研究方向</vt:lpstr>
      <vt:lpstr>漫漫论文路之第一步：寻找研究方向</vt:lpstr>
      <vt:lpstr>漫漫论文路之第一步：寻找研究方向</vt:lpstr>
      <vt:lpstr>按作者查找文献</vt:lpstr>
      <vt:lpstr>漫漫论文路之第一步：确定研究方向及主题词</vt:lpstr>
      <vt:lpstr>PowerPoint Presentation</vt:lpstr>
      <vt:lpstr>PowerPoint Presentation</vt:lpstr>
      <vt:lpstr>PowerPoint Presentation</vt:lpstr>
      <vt:lpstr>高级检索</vt:lpstr>
      <vt:lpstr>在线词表</vt:lpstr>
      <vt:lpstr>Thesaurus</vt:lpstr>
      <vt:lpstr>Thesaurus</vt:lpstr>
      <vt:lpstr>Thesaurus</vt:lpstr>
      <vt:lpstr>命令行检索</vt:lpstr>
      <vt:lpstr>出版物检索</vt:lpstr>
      <vt:lpstr>检索结果</vt:lpstr>
      <vt:lpstr>PowerPoint Presentation</vt:lpstr>
      <vt:lpstr>PowerPoint Presentation</vt:lpstr>
      <vt:lpstr>检索结果查看</vt:lpstr>
      <vt:lpstr>近期检索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ProQuest全面助力您的心理学研究！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Questions？</vt:lpstr>
      <vt:lpstr>获取ProQuest更多资讯</vt:lpstr>
      <vt:lpstr>谢谢！</vt:lpstr>
    </vt:vector>
  </TitlesOfParts>
  <Company>ProQuest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Vivian Zhao</cp:lastModifiedBy>
  <cp:revision>242</cp:revision>
  <dcterms:created xsi:type="dcterms:W3CDTF">2014-10-28T20:57:18Z</dcterms:created>
  <dcterms:modified xsi:type="dcterms:W3CDTF">2019-11-21T05:29:34Z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